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8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74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82" r:id="rId16"/>
    <p:sldId id="276" r:id="rId17"/>
    <p:sldId id="277" r:id="rId18"/>
    <p:sldId id="278" r:id="rId19"/>
    <p:sldId id="280" r:id="rId20"/>
    <p:sldId id="279" r:id="rId21"/>
    <p:sldId id="270" r:id="rId22"/>
    <p:sldId id="271" r:id="rId23"/>
    <p:sldId id="273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3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38C4C-96DB-465F-9CBA-78F9E056FDE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F641-46BB-4E2C-8478-9F6DEAB06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0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F641-46BB-4E2C-8478-9F6DEAB06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6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авовое информирование\bd893593-5a87-57d3-8b1a-55124f6533dd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66725"/>
            <a:ext cx="78962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ET-1\Desktop\04596d3cc3d8eaec9e9af5d7760f65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80186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404664"/>
            <a:ext cx="4873352" cy="2016224"/>
          </a:xfrm>
        </p:spPr>
        <p:txBody>
          <a:bodyPr>
            <a:normAutofit fontScale="77500" lnSpcReduction="20000"/>
          </a:bodyPr>
          <a:lstStyle/>
          <a:p>
            <a:pPr lvl="3" algn="ctr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Статья 20 (часть 1)</a:t>
            </a: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Конституции Российской Федерации</a:t>
            </a:r>
          </a:p>
          <a:p>
            <a:endParaRPr lang="ru-RU" sz="16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INET-1\Desktop\mXSjzqyJx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0" y="1988840"/>
            <a:ext cx="729868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620000" cy="4373563"/>
          </a:xfrm>
        </p:spPr>
        <p:txBody>
          <a:bodyPr>
            <a:normAutofit/>
          </a:bodyPr>
          <a:lstStyle/>
          <a:p>
            <a:r>
              <a:rPr lang="ru-RU" b="0" dirty="0" smtClean="0"/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значит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воспринять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но их содержание и значение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0" dirty="0" smtClean="0"/>
              <a:t>	</a:t>
            </a:r>
          </a:p>
          <a:p>
            <a:pPr lvl="1" algn="just"/>
            <a:r>
              <a:rPr lang="ru-RU" sz="2000" b="0" dirty="0" smtClean="0"/>
              <a:t>        Каждому </a:t>
            </a:r>
            <a:r>
              <a:rPr lang="ru-RU" sz="2000" b="0" dirty="0"/>
              <a:t>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</a:t>
            </a:r>
            <a:r>
              <a:rPr lang="ru-RU" sz="2000" b="0" dirty="0" smtClean="0"/>
              <a:t>никакой, </a:t>
            </a:r>
            <a:r>
              <a:rPr lang="ru-RU" sz="2000" b="0" dirty="0"/>
              <a:t>свободно выбирать, иметь и распространять религиозные и </a:t>
            </a:r>
            <a:r>
              <a:rPr lang="ru-RU" sz="2000" b="0" dirty="0" smtClean="0"/>
              <a:t>иные убеждения </a:t>
            </a:r>
            <a:r>
              <a:rPr lang="ru-RU" sz="2000" b="0" dirty="0"/>
              <a:t>и действовать в соответствии с ними</a:t>
            </a:r>
            <a:r>
              <a:rPr lang="ru-RU" sz="2000" b="0" dirty="0" smtClean="0"/>
              <a:t>.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Статья  28 Конституции РФ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2697"/>
            <a:ext cx="3577208" cy="3528392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Каждому гарантируется свобода мысли и слова.</a:t>
            </a:r>
          </a:p>
          <a:p>
            <a:pPr algn="ctr"/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Статья 29 (часть 1) </a:t>
            </a:r>
          </a:p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Конституции РФ</a:t>
            </a: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дети имеют право свободно </a:t>
            </a:r>
            <a:r>
              <a:rPr lang="ru-RU" sz="29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выражать  </a:t>
            </a:r>
            <a:r>
              <a:rPr lang="ru-RU" sz="29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мнение, </a:t>
            </a:r>
            <a:r>
              <a:rPr lang="ru-RU" sz="29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имеет </a:t>
            </a:r>
            <a:r>
              <a:rPr lang="ru-RU" sz="29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 на то, чтобы его мнение было услышано и принято во внимание, одновременно ребенок должен </a:t>
            </a:r>
            <a:r>
              <a:rPr lang="ru-RU" sz="29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уважать </a:t>
            </a:r>
            <a:r>
              <a:rPr lang="ru-RU" sz="29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мнение </a:t>
            </a:r>
            <a:r>
              <a:rPr lang="ru-RU" sz="29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других людей, </a:t>
            </a:r>
            <a:r>
              <a:rPr lang="ru-RU" sz="29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 и детей</a:t>
            </a:r>
            <a:r>
              <a:rPr lang="ru-RU" sz="2900" b="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900" dirty="0"/>
              <a:t/>
            </a:r>
            <a:br>
              <a:rPr lang="ru-RU" sz="2900" dirty="0"/>
            </a:br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NET-1\Desktop\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4" y="692696"/>
            <a:ext cx="4104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298132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«Уважение к человеку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вот пробный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 уважение к человеку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заложено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сердцах людей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они неизбежно придут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созданию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таксой социальной,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экономической, политический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системы, которая сделает это уважение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непреложным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законом».</a:t>
            </a:r>
          </a:p>
          <a:p>
            <a:pPr algn="r"/>
            <a:r>
              <a:rPr lang="ru-RU" sz="1600" i="1" dirty="0" smtClean="0"/>
              <a:t>Антуан </a:t>
            </a:r>
            <a:r>
              <a:rPr lang="ru-RU" sz="1600" i="1" dirty="0"/>
              <a:t>де Сент-Экзюпер</a:t>
            </a:r>
            <a:r>
              <a:rPr lang="ru-RU" i="1" dirty="0"/>
              <a:t>и </a:t>
            </a:r>
          </a:p>
        </p:txBody>
      </p:sp>
    </p:spTree>
    <p:extLst>
      <p:ext uri="{BB962C8B-B14F-4D97-AF65-F5344CB8AC3E}">
        <p14:creationId xmlns:p14="http://schemas.microsoft.com/office/powerpoint/2010/main" val="36728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ET-1\Desktop\image-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NET-1\Desktop\image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1789"/>
            <a:ext cx="8320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ET-1\Desktop\для-всех-взрослых-по-конвенции-копия_page-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992056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ET-1\Desktop\010labgi0l1257703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" y="404664"/>
            <a:ext cx="3958760" cy="26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NET-1\Desktop\06bbfcbaeed6431549053bf865070f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55818"/>
            <a:ext cx="5688632" cy="35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NET-1\Desktop\1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305239" cy="26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ET-1\Desktop\phpdoyvOA_prava-rebenka_html_4f2e38ecc2e810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8298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ET-1\Desktop\0bb7ee4bef096b74762b282207c0784f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1143000" y="476672"/>
            <a:ext cx="7245424" cy="5688632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20 ноября 1989 года </a:t>
            </a:r>
          </a:p>
          <a:p>
            <a:pPr algn="ctr"/>
            <a:r>
              <a:rPr lang="ru-RU" sz="4700" b="1" i="1" dirty="0" smtClean="0">
                <a:latin typeface="Times New Roman" pitchFamily="18" charset="0"/>
                <a:cs typeface="Times New Roman" pitchFamily="18" charset="0"/>
              </a:rPr>
              <a:t>была принята Конвенция о правах ребенка </a:t>
            </a:r>
          </a:p>
          <a:p>
            <a:pPr algn="just">
              <a:lnSpc>
                <a:spcPct val="12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 правах ребёнка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— это международный закон, который закрепляет равные права детей и подростков, не достигших 18 лет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Bahnschrift SemiBold" pitchFamily="34" charset="0"/>
            </a:endParaRPr>
          </a:p>
          <a:p>
            <a:pPr algn="ctr"/>
            <a:endParaRPr lang="ru-RU" sz="1800" dirty="0">
              <a:latin typeface="Bahnschrift SemiBold" pitchFamily="34" charset="0"/>
            </a:endParaRPr>
          </a:p>
        </p:txBody>
      </p:sp>
      <p:pic>
        <p:nvPicPr>
          <p:cNvPr id="1026" name="Picture 2" descr="C:\Users\INET-1\Desktop\img10_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221088"/>
            <a:ext cx="5256579" cy="23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7"/>
            <a:ext cx="3915957" cy="21602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dirty="0"/>
              <a:t>Сказка учит нас, друзья</a:t>
            </a:r>
            <a:br>
              <a:rPr lang="ru-RU" sz="2200" dirty="0"/>
            </a:br>
            <a:r>
              <a:rPr lang="ru-RU" sz="2200" dirty="0"/>
              <a:t>Жить без домика нельзя.</a:t>
            </a:r>
            <a:br>
              <a:rPr lang="ru-RU" sz="2200" dirty="0"/>
            </a:br>
            <a:r>
              <a:rPr lang="ru-RU" sz="2200" dirty="0"/>
              <a:t>Лисе, зайке, поросенку</a:t>
            </a:r>
            <a:br>
              <a:rPr lang="ru-RU" sz="2200" dirty="0"/>
            </a:br>
            <a:r>
              <a:rPr lang="ru-RU" sz="2200" dirty="0"/>
              <a:t>Даже глупому мышонку. </a:t>
            </a:r>
            <a:br>
              <a:rPr lang="ru-RU" sz="2200" dirty="0"/>
            </a:br>
            <a:r>
              <a:rPr lang="ru-RU" sz="2200" dirty="0"/>
              <a:t>Ох, как нужно нам оно</a:t>
            </a:r>
            <a:br>
              <a:rPr lang="ru-RU" sz="2200" dirty="0"/>
            </a:br>
            <a:r>
              <a:rPr lang="ru-RU" sz="2200" dirty="0"/>
              <a:t>Это право на </a:t>
            </a:r>
            <a:r>
              <a:rPr lang="ru-RU" sz="2200" dirty="0" smtClean="0"/>
              <a:t>…</a:t>
            </a:r>
          </a:p>
          <a:p>
            <a:r>
              <a:rPr lang="ru-RU" sz="1800" i="1" dirty="0" smtClean="0"/>
              <a:t>(</a:t>
            </a:r>
            <a:r>
              <a:rPr lang="ru-RU" sz="1800" i="1" dirty="0"/>
              <a:t>жильё)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праве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988840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Оно каждому дано</a:t>
            </a:r>
          </a:p>
          <a:p>
            <a:pPr algn="ctr"/>
            <a:r>
              <a:rPr lang="ru-RU" sz="2000" dirty="0"/>
              <a:t>Оно каждому важно.</a:t>
            </a:r>
          </a:p>
          <a:p>
            <a:pPr algn="ctr"/>
            <a:r>
              <a:rPr lang="ru-RU" sz="2000" dirty="0"/>
              <a:t>Много их на свете есть</a:t>
            </a:r>
          </a:p>
          <a:p>
            <a:pPr algn="ctr"/>
            <a:r>
              <a:rPr lang="ru-RU" sz="2000" dirty="0"/>
              <a:t>Всех на пальцах и не счесть </a:t>
            </a:r>
            <a:endParaRPr lang="ru-RU" sz="2000" dirty="0" smtClean="0"/>
          </a:p>
          <a:p>
            <a:r>
              <a:rPr lang="ru-RU" b="1" dirty="0" smtClean="0"/>
              <a:t>(</a:t>
            </a:r>
            <a:r>
              <a:rPr lang="ru-RU" i="1" dirty="0"/>
              <a:t>право)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284" y="3984957"/>
            <a:ext cx="32758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Знают взрослые и дети</a:t>
            </a:r>
          </a:p>
          <a:p>
            <a:r>
              <a:rPr lang="ru-RU" sz="2000" dirty="0"/>
              <a:t>Права нет важней на свете.</a:t>
            </a:r>
          </a:p>
          <a:p>
            <a:r>
              <a:rPr lang="ru-RU" sz="2000" dirty="0"/>
              <a:t>В школе, ВУЗе, ПТУ</a:t>
            </a:r>
          </a:p>
          <a:p>
            <a:r>
              <a:rPr lang="ru-RU" sz="2000" dirty="0"/>
              <a:t>Я всегда его найду</a:t>
            </a:r>
            <a:r>
              <a:rPr lang="ru-RU" sz="2000" dirty="0" smtClean="0"/>
              <a:t>.</a:t>
            </a:r>
          </a:p>
          <a:p>
            <a:r>
              <a:rPr lang="ru-RU" dirty="0"/>
              <a:t> </a:t>
            </a:r>
            <a:r>
              <a:rPr lang="ru-RU" b="1" dirty="0"/>
              <a:t>(</a:t>
            </a:r>
            <a:r>
              <a:rPr lang="ru-RU" i="1" dirty="0"/>
              <a:t>право на образование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6775" y="3933055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Всех по-разному зовут:</a:t>
            </a:r>
            <a:br>
              <a:rPr lang="ru-RU" sz="2000" dirty="0"/>
            </a:br>
            <a:r>
              <a:rPr lang="ru-RU" sz="2000" dirty="0"/>
              <a:t>Кот - Мурлыка,</a:t>
            </a:r>
            <a:br>
              <a:rPr lang="ru-RU" sz="2000" dirty="0"/>
            </a:br>
            <a:r>
              <a:rPr lang="ru-RU" sz="2000" dirty="0"/>
              <a:t>Пес - Барбос, </a:t>
            </a:r>
            <a:br>
              <a:rPr lang="ru-RU" sz="2000" dirty="0"/>
            </a:br>
            <a:r>
              <a:rPr lang="ru-RU" sz="2000" dirty="0"/>
              <a:t>Даже нашу козочку </a:t>
            </a:r>
            <a:br>
              <a:rPr lang="ru-RU" sz="2000" dirty="0"/>
            </a:br>
            <a:r>
              <a:rPr lang="ru-RU" sz="2000" dirty="0"/>
              <a:t>Зовут красиво – Розочка</a:t>
            </a:r>
            <a:br>
              <a:rPr lang="ru-RU" sz="2000" dirty="0"/>
            </a:br>
            <a:r>
              <a:rPr lang="ru-RU" sz="2000" dirty="0"/>
              <a:t>Настя, Вика и Данила</a:t>
            </a:r>
            <a:br>
              <a:rPr lang="ru-RU" sz="2000" dirty="0"/>
            </a:br>
            <a:r>
              <a:rPr lang="ru-RU" sz="2000" dirty="0"/>
              <a:t>Все имеют своё </a:t>
            </a:r>
            <a:r>
              <a:rPr lang="ru-RU" sz="2000" dirty="0" smtClean="0"/>
              <a:t>…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(имя)</a:t>
            </a:r>
          </a:p>
        </p:txBody>
      </p:sp>
    </p:spTree>
    <p:extLst>
      <p:ext uri="{BB962C8B-B14F-4D97-AF65-F5344CB8AC3E}">
        <p14:creationId xmlns:p14="http://schemas.microsoft.com/office/powerpoint/2010/main" val="163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NET-1\Desktop\0tgaqkDq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078" y="1524000"/>
            <a:ext cx="609984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ET-1\Deskto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NET-1\Desktop\e7810fc9-8d39-511e-bd07-c1c217aecf64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88225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ET-1\Desktop\ya-v-mire-lyud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1287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авовое информирование\07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-1\Desktop\55658676-22cb-43db-ad5e-fd1a721cb0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816"/>
            <a:ext cx="7824000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ET-1\Desktop\a8965db0-f125-5a65-b36d-cab440b8577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20000" cy="51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ET-1\Desktop\bREjJA7G0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3284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65970" y="5085184"/>
            <a:ext cx="4212059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latin typeface="Bahnschrift Condensed" pitchFamily="34" charset="0"/>
              </a:rPr>
              <a:t>Статья 54 (часть1 )</a:t>
            </a:r>
          </a:p>
          <a:p>
            <a:pPr algn="ctr"/>
            <a:endParaRPr lang="ru-RU" sz="2400" b="0" dirty="0" smtClean="0"/>
          </a:p>
          <a:p>
            <a:pPr algn="ctr"/>
            <a:r>
              <a:rPr lang="ru-RU" sz="2400" b="0" i="1" u="sng" dirty="0" smtClean="0">
                <a:latin typeface="Arial" pitchFamily="34" charset="0"/>
                <a:cs typeface="Arial" pitchFamily="34" charset="0"/>
              </a:rPr>
              <a:t>Семейный кодекс </a:t>
            </a:r>
          </a:p>
          <a:p>
            <a:pPr algn="ctr"/>
            <a:endParaRPr lang="ru-RU" sz="1800" b="0" i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800" b="0" dirty="0"/>
          </a:p>
        </p:txBody>
      </p:sp>
      <p:pic>
        <p:nvPicPr>
          <p:cNvPr id="1029" name="Picture 5" descr="C:\Users\INET-1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7838" y="476672"/>
            <a:ext cx="7620000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12 декабря 1993 года всенародным голосованием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принята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такое Конституция Российской Федерации?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Российской Федерации - это основной закон России, то есть список самых главных правил, которые установили для себя граждане Российской Федерации.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	Твои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права, обязанности и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свободы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определены положениями Конституции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</a:p>
          <a:p>
            <a:pPr algn="just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23928" y="908720"/>
            <a:ext cx="4751710" cy="5328592"/>
          </a:xfrm>
        </p:spPr>
        <p:txBody>
          <a:bodyPr>
            <a:noAutofit/>
          </a:bodyPr>
          <a:lstStyle/>
          <a:p>
            <a:pPr algn="ctr"/>
            <a:r>
              <a:rPr lang="ru-RU" sz="2000" b="0" u="sng" dirty="0">
                <a:latin typeface="Times New Roman" pitchFamily="18" charset="0"/>
                <a:cs typeface="Times New Roman" pitchFamily="18" charset="0"/>
              </a:rPr>
              <a:t>Статья 7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охраняются труд и здоровье людей, устанавливается гарантированный минимальный размер оплаты труда, обеспечивается государственная поддержка семьи, материнства, отцовства и детства, инвалидов и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пожилых граждан,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система социальных служб,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устанавливаются государственные пенсии, пособия и иные гарантии социальной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защиты.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0" i="1" u="sng" dirty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1600" b="0" i="1" u="sng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(Дети </a:t>
            </a:r>
            <a:r>
              <a:rPr lang="ru-RU" sz="1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имеют право на особую заботу и образование, которые помогут им развиваться и вести полноценную и достойную жизнь</a:t>
            </a:r>
            <a:r>
              <a:rPr lang="ru-RU" sz="16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endParaRPr lang="ru-RU" sz="1400" b="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3008313" cy="2836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2962672" cy="831622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сложно быть другим - не похожим,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</a:t>
            </a:r>
          </a:p>
        </p:txBody>
      </p:sp>
      <p:pic>
        <p:nvPicPr>
          <p:cNvPr id="5122" name="Picture 2" descr="C:\Users\INET-1\Desktop\7a8b168e-85c7-5a66-a927-1850952b5d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6830"/>
            <a:ext cx="36004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720</TotalTime>
  <Words>304</Words>
  <Application>Microsoft Office PowerPoint</Application>
  <PresentationFormat>Экран (4:3)</PresentationFormat>
  <Paragraphs>64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сложно быть другим - не похожим,  не таким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Конституция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о праве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INET-1</dc:creator>
  <cp:lastModifiedBy>INET-1</cp:lastModifiedBy>
  <cp:revision>64</cp:revision>
  <dcterms:created xsi:type="dcterms:W3CDTF">2024-11-15T07:04:41Z</dcterms:created>
  <dcterms:modified xsi:type="dcterms:W3CDTF">2024-11-19T12:15:24Z</dcterms:modified>
</cp:coreProperties>
</file>